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7" r:id="rId3"/>
    <p:sldId id="271" r:id="rId4"/>
    <p:sldId id="258" r:id="rId5"/>
    <p:sldId id="259" r:id="rId6"/>
    <p:sldId id="269" r:id="rId7"/>
    <p:sldId id="260" r:id="rId8"/>
    <p:sldId id="261" r:id="rId9"/>
    <p:sldId id="262" r:id="rId10"/>
    <p:sldId id="27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8" d="100"/>
          <a:sy n="98" d="100"/>
        </p:scale>
        <p:origin x="20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25174-23D9-437F-AC2D-E15A48A5905D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672E7-2541-40EF-96D8-EFC3EBA6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25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35F6B-12F4-45B5-AB73-60065F4BD2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7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F92D-4A01-4C4E-A69B-CC4769DB0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FE296-F67D-495A-A72C-D9CC77DA3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EF36-B682-4689-A69A-4848A6CD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4D5EA-9844-4DB5-A75F-3E59FB7D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D9881-313A-440D-B5A2-F499EAF4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1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646B-C432-4DEF-A987-0306BDE1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1922A-57C9-436C-A218-8C559AE8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4BD6-AD84-4B08-A36E-338EA700A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A1826-58A7-4BE3-A50D-FE7803C9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2C36-1358-45A8-8A9C-6139F659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7CC537-E758-4157-911A-31D1ECE54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CB2FF-7D39-45D8-93AD-D8B7DE2C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E177-4074-4A92-8FAD-550F85DBE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63F25-E89B-4B9F-A5CC-BCA26758D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A0CC0-83ED-4D19-9459-BEC10D95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BFEC-00BE-4744-AE18-8A0A09AC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44B9-D688-4EF8-A7D2-0687FE82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85305-D096-48F0-96B0-CE26FE3A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7B10F-1158-4E47-B1E1-0D198DDF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F4DBE-49BA-473A-9370-5C1243C3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5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DD57-B2E2-4D8D-93BC-3D864A80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18BDB-ACCE-48C2-868E-28DE0CD0E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7B356-D3D9-4E82-9715-4199425A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63FBF-101D-4E6A-9195-B2BBF6EB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50A2E-C32B-4A65-89DC-4814B680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7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02AA-C89B-4D5F-A5DD-2E49F660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89D9-89F1-402A-839E-0C33D8D5F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22609-7603-4983-A602-566A05FA7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3A1C7-C43B-431E-9EE8-AFD19198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0AB02-0263-429E-B4A9-40B79B24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5210D-164A-445B-9DD0-8DF8A7C1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32D5-E707-42E1-84FE-E12A659F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DC6A-48B1-43EC-AE2C-60C3658B7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57F8A-B818-4581-BD2E-EC0DD9A38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DBA3D-0546-4976-99DA-E8C156A19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8D39C-C915-49D8-B5C0-B65167551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A0EE48-E3CC-401C-8E2F-1A3CBAD0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B8FF8-00ED-43CC-B9C0-D22519BC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283132-5808-4446-B42E-88777D99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1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1933-8497-4997-8D65-630F0A0A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CF7CF-1A4A-42DC-A807-4179B30F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99CE-3ACA-43BE-8EAB-6D139F68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9C7FC-F38C-4CE5-ABBA-E797ADAC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0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D1DF1D-B17A-478B-A408-EE499B59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F4E3F-8B5C-4F9F-9FD0-C9AAD7F2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2829-5F66-4EF7-968F-DF8A6D4B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8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5E5A-45F0-4758-BD4D-162DF101D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BC98-BC21-48B9-8B70-E4545963D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13AFA-D190-4210-A0D3-BCC8ABE95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E8C23-2085-4C05-A035-8F385B3A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672F1-9345-4762-BC11-4DDDD097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EF812-5D37-4518-AD7A-9441EE9A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2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9F9D-A13A-4CE9-88FE-08BB2B83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226E60-0A87-47A7-BDAA-2B138BAC0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B5568-B128-4C06-B28C-94CFDD18B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D65BD-4866-40C9-B37F-DDF6C6E4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7E1DE-7336-4AE7-97D4-90E2A539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B8F8E-A831-4EFD-B342-302E8A20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4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C126D-2476-4AA3-9F25-E44F1444F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DC171-215F-4BFB-B580-9F0A63C2F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AB29E-B171-4857-BBB6-6B03DA44B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E1903-B2B8-4B5A-807F-892BE14DA38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553DB-E109-45D3-9D23-3D01AC259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20C7C-93B7-4A81-B93A-0740FF0E7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D0E25-CC27-4899-81F4-530960E6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F0D7-B2F2-40E4-A8C7-416ADCB62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n-US" sz="5000" b="1" dirty="0"/>
              <a:t>Wetland Carbon Stocks Under Forest Canopy: GDA 599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8FF3F-B0D8-49E1-9DF0-37C0513BB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837" y="4455621"/>
            <a:ext cx="5123397" cy="123861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1800" b="0" i="0" u="none" strike="noStrike" baseline="0" dirty="0"/>
              <a:t>Anthony J. Stewart</a:t>
            </a:r>
            <a:r>
              <a:rPr lang="en-US" sz="1800" b="0" i="0" u="none" strike="noStrike" baseline="30000" dirty="0"/>
              <a:t>1</a:t>
            </a:r>
            <a:r>
              <a:rPr lang="en-US" sz="1800" b="0" i="0" u="none" strike="noStrike" baseline="0" dirty="0"/>
              <a:t>, Meghan Halabisky</a:t>
            </a:r>
            <a:r>
              <a:rPr lang="en-US" sz="1800" b="0" i="0" u="none" strike="noStrike" baseline="30000" dirty="0"/>
              <a:t>1</a:t>
            </a:r>
            <a:r>
              <a:rPr lang="en-US" sz="1800" b="0" i="0" u="none" strike="noStrike" baseline="0" dirty="0"/>
              <a:t>, Chad Babcock</a:t>
            </a:r>
            <a:r>
              <a:rPr lang="en-US" sz="1800" b="0" i="0" u="none" strike="noStrike" baseline="30000" dirty="0"/>
              <a:t>2</a:t>
            </a:r>
            <a:r>
              <a:rPr lang="en-US" sz="1800" b="0" i="0" u="none" strike="noStrike" baseline="0" dirty="0"/>
              <a:t>, David Butman</a:t>
            </a:r>
            <a:r>
              <a:rPr lang="en-US" sz="1800" b="0" i="0" u="none" strike="noStrike" baseline="30000" dirty="0"/>
              <a:t>1</a:t>
            </a:r>
            <a:r>
              <a:rPr lang="en-US" sz="1800" b="0" i="0" u="none" strike="noStrike" baseline="0" dirty="0"/>
              <a:t>, David D'Amore</a:t>
            </a:r>
            <a:r>
              <a:rPr lang="en-US" sz="1800" b="0" i="0" u="none" strike="noStrike" baseline="30000" dirty="0"/>
              <a:t>3</a:t>
            </a:r>
            <a:r>
              <a:rPr lang="en-US" sz="1800" b="0" i="0" u="none" strike="noStrike" baseline="0" dirty="0"/>
              <a:t>, L. Monika Moskal</a:t>
            </a:r>
            <a:r>
              <a:rPr lang="en-US" sz="1800" b="0" i="0" u="none" strike="noStrike" baseline="30000" dirty="0"/>
              <a:t>1</a:t>
            </a:r>
          </a:p>
          <a:p>
            <a:pPr algn="ctr"/>
            <a:r>
              <a:rPr lang="en-US" sz="1800" b="0" i="0" u="none" strike="noStrike" baseline="30000" dirty="0"/>
              <a:t>1</a:t>
            </a:r>
            <a:r>
              <a:rPr lang="en-US" sz="1800" b="0" i="0" u="none" strike="noStrike" baseline="0" dirty="0"/>
              <a:t>University of Washington, </a:t>
            </a:r>
            <a:r>
              <a:rPr lang="en-US" sz="1800" b="0" i="0" u="none" strike="noStrike" baseline="30000" dirty="0"/>
              <a:t>2</a:t>
            </a:r>
            <a:r>
              <a:rPr lang="en-US" sz="1800" b="0" i="0" u="none" strike="noStrike" baseline="0" dirty="0"/>
              <a:t>University of Minnesota, </a:t>
            </a:r>
            <a:r>
              <a:rPr lang="en-US" sz="1800" b="0" i="0" u="none" strike="noStrike" baseline="30000" dirty="0"/>
              <a:t>3</a:t>
            </a:r>
            <a:r>
              <a:rPr lang="en-US" sz="1800" b="0" i="0" u="none" strike="noStrike" baseline="0" dirty="0"/>
              <a:t>USDA Forest Service</a:t>
            </a:r>
            <a:endParaRPr lang="en-US" sz="14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AD693273-49B8-4F9B-A611-4193C90CA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7652" y1="60485" x2="37652" y2="60485"/>
                        <a14:backgroundMark x1="59007" y1="59879" x2="59007" y2="59879"/>
                        <a14:backgroundMark x1="64596" y1="54222" x2="64596" y2="54222"/>
                        <a14:backgroundMark x1="57633" y1="46586" x2="57633" y2="46586"/>
                        <a14:backgroundMark x1="44833" y1="62505" x2="44833" y2="62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5926" r="30347" b="21173"/>
          <a:stretch/>
        </p:blipFill>
        <p:spPr>
          <a:xfrm>
            <a:off x="1116413" y="445249"/>
            <a:ext cx="4577472" cy="433456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74183989-6D5E-4F5C-9C63-BE2F73749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45" y="5492660"/>
            <a:ext cx="1371603" cy="923546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8A6F888-54DA-4ECF-AC8E-B1C752727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648" y="5335125"/>
            <a:ext cx="1151850" cy="1238616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E4E2B7F1-F989-4F39-AE04-F284CF02C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47" y="5335126"/>
            <a:ext cx="1200098" cy="1238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382A03-0C7F-448C-9F73-74E8B5B9C72A}"/>
              </a:ext>
            </a:extLst>
          </p:cNvPr>
          <p:cNvSpPr txBox="1"/>
          <p:nvPr/>
        </p:nvSpPr>
        <p:spPr>
          <a:xfrm>
            <a:off x="6730000" y="5796898"/>
            <a:ext cx="4813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Thanks to Thomas Kakatsakis</a:t>
            </a:r>
          </a:p>
          <a:p>
            <a:pPr algn="ctr"/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Traditional Lands of the Hoh and Quinault Tribes </a:t>
            </a:r>
          </a:p>
          <a:p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A5ADCE-D00E-4CFE-8C57-2A42F4EF6F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7" r="22049"/>
          <a:stretch/>
        </p:blipFill>
        <p:spPr>
          <a:xfrm>
            <a:off x="4783094" y="5200184"/>
            <a:ext cx="1544852" cy="15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C7B46E4-2052-4DF9-8A28-24682FC6E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2" y="3249826"/>
            <a:ext cx="6591265" cy="360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6C3557B-7C1B-4574-BE11-77B05363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333" y="0"/>
            <a:ext cx="6915667" cy="337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8A60F-691F-482C-A166-7A939923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699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Even Better?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CC956-5866-423E-8671-81AED7C6C15E}"/>
              </a:ext>
            </a:extLst>
          </p:cNvPr>
          <p:cNvSpPr txBox="1"/>
          <p:nvPr/>
        </p:nvSpPr>
        <p:spPr>
          <a:xfrm>
            <a:off x="6954794" y="0"/>
            <a:ext cx="355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WIP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A5D24-95BE-40C5-97CE-9ADB2C95B165}"/>
              </a:ext>
            </a:extLst>
          </p:cNvPr>
          <p:cNvSpPr txBox="1"/>
          <p:nvPr/>
        </p:nvSpPr>
        <p:spPr>
          <a:xfrm>
            <a:off x="1002956" y="3454725"/>
            <a:ext cx="355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</a:t>
            </a:r>
            <a:r>
              <a:rPr lang="en-US" dirty="0" err="1"/>
              <a:t>CatArea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5F6ED-E702-41C4-9442-EB9416D7327A}"/>
              </a:ext>
            </a:extLst>
          </p:cNvPr>
          <p:cNvSpPr txBox="1"/>
          <p:nvPr/>
        </p:nvSpPr>
        <p:spPr>
          <a:xfrm rot="16200000">
            <a:off x="10911508" y="1189906"/>
            <a:ext cx="157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KgC</a:t>
            </a:r>
            <a:r>
              <a:rPr lang="en-US" sz="2800" dirty="0"/>
              <a:t>/m</a:t>
            </a:r>
            <a:r>
              <a:rPr lang="en-US" sz="2800" baseline="30000" dirty="0"/>
              <a:t>2</a:t>
            </a:r>
            <a:r>
              <a:rPr lang="en-US" sz="2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BC628-8028-46A2-9A6C-ECB2A0E54ACC}"/>
              </a:ext>
            </a:extLst>
          </p:cNvPr>
          <p:cNvSpPr txBox="1"/>
          <p:nvPr/>
        </p:nvSpPr>
        <p:spPr>
          <a:xfrm rot="16200000">
            <a:off x="5220667" y="4553857"/>
            <a:ext cx="157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KgC</a:t>
            </a:r>
            <a:r>
              <a:rPr lang="en-US" sz="2800" dirty="0"/>
              <a:t>/m</a:t>
            </a:r>
            <a:r>
              <a:rPr lang="en-US" sz="2800" baseline="30000" dirty="0"/>
              <a:t>2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179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75A8-F654-426C-B747-BFDB4620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385EF-9ED5-48F3-84A8-9515B6865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to make things better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rioxarray</a:t>
            </a:r>
            <a:r>
              <a:rPr lang="en-US" dirty="0"/>
              <a:t> instead of </a:t>
            </a:r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Use alternative raster sampling methods</a:t>
            </a:r>
          </a:p>
          <a:p>
            <a:pPr lvl="1"/>
            <a:r>
              <a:rPr lang="en-US" dirty="0"/>
              <a:t>Figure out better relationships with catchment area </a:t>
            </a:r>
          </a:p>
          <a:p>
            <a:pPr lvl="1"/>
            <a:r>
              <a:rPr lang="en-US" dirty="0"/>
              <a:t>Include water features such as rivers, mountains to mask out potential areas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7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4174-2E08-4390-A331-DB5E91EC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Wetland Identification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760040-AAB8-447A-A80A-A8869DA18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"/>
          <a:stretch/>
        </p:blipFill>
        <p:spPr>
          <a:xfrm>
            <a:off x="0" y="2019096"/>
            <a:ext cx="5817619" cy="40048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20CCD8-3793-4360-89FD-7935A7A28AB8}"/>
              </a:ext>
            </a:extLst>
          </p:cNvPr>
          <p:cNvSpPr txBox="1"/>
          <p:nvPr/>
        </p:nvSpPr>
        <p:spPr>
          <a:xfrm>
            <a:off x="3977412" y="4267176"/>
            <a:ext cx="2396971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DEM Metrics: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Slope, Depression Area, Topographic Wetness Index 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E8998A43-9588-4AFF-ABCD-2CA569AF7C15}"/>
              </a:ext>
            </a:extLst>
          </p:cNvPr>
          <p:cNvSpPr/>
          <p:nvPr/>
        </p:nvSpPr>
        <p:spPr>
          <a:xfrm flipV="1">
            <a:off x="3001618" y="3697356"/>
            <a:ext cx="1168664" cy="122594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5881E-4F23-414D-A44B-C5AD1FB062D8}"/>
              </a:ext>
            </a:extLst>
          </p:cNvPr>
          <p:cNvSpPr txBox="1"/>
          <p:nvPr/>
        </p:nvSpPr>
        <p:spPr>
          <a:xfrm>
            <a:off x="1504894" y="2019096"/>
            <a:ext cx="239697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LiDAR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Where does water pool?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3667321-2FC7-4EF8-AF25-3752E668073F}"/>
              </a:ext>
            </a:extLst>
          </p:cNvPr>
          <p:cNvSpPr/>
          <p:nvPr/>
        </p:nvSpPr>
        <p:spPr>
          <a:xfrm>
            <a:off x="6374383" y="4111223"/>
            <a:ext cx="1773311" cy="1045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5724-E606-4811-9F49-15EE81B563F5}"/>
              </a:ext>
            </a:extLst>
          </p:cNvPr>
          <p:cNvSpPr txBox="1"/>
          <p:nvPr/>
        </p:nvSpPr>
        <p:spPr>
          <a:xfrm>
            <a:off x="5816969" y="4341796"/>
            <a:ext cx="2677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Random Forest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Algorithm*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7B7DF-5F61-46E2-A416-100C22C5C7CE}"/>
              </a:ext>
            </a:extLst>
          </p:cNvPr>
          <p:cNvSpPr txBox="1"/>
          <p:nvPr/>
        </p:nvSpPr>
        <p:spPr>
          <a:xfrm>
            <a:off x="8801999" y="6432350"/>
            <a:ext cx="339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Dr. Meghan Halabisky*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54FEA-51CF-A444-8A3D-A0F6EA6FE835}"/>
              </a:ext>
            </a:extLst>
          </p:cNvPr>
          <p:cNvSpPr txBox="1"/>
          <p:nvPr/>
        </p:nvSpPr>
        <p:spPr>
          <a:xfrm>
            <a:off x="1951204" y="3389579"/>
            <a:ext cx="239697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LiDAR Digital Elevation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4DEC0D-27FC-45B5-A756-234A3E03AFDF}"/>
              </a:ext>
            </a:extLst>
          </p:cNvPr>
          <p:cNvSpPr txBox="1"/>
          <p:nvPr/>
        </p:nvSpPr>
        <p:spPr>
          <a:xfrm>
            <a:off x="5853068" y="2411896"/>
            <a:ext cx="2202515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National Wetland Inventory Training Data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BBB726-2E75-42C7-B0C0-571B585FD958}"/>
              </a:ext>
            </a:extLst>
          </p:cNvPr>
          <p:cNvCxnSpPr>
            <a:cxnSpLocks/>
            <a:stCxn id="41" idx="2"/>
            <a:endCxn id="21" idx="0"/>
          </p:cNvCxnSpPr>
          <p:nvPr/>
        </p:nvCxnSpPr>
        <p:spPr>
          <a:xfrm rot="16200000" flipH="1">
            <a:off x="6551656" y="3737895"/>
            <a:ext cx="1006570" cy="20123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14F3317-AC70-4487-8E6F-85C11CF79C77}"/>
              </a:ext>
            </a:extLst>
          </p:cNvPr>
          <p:cNvSpPr txBox="1"/>
          <p:nvPr/>
        </p:nvSpPr>
        <p:spPr>
          <a:xfrm>
            <a:off x="8774824" y="4947227"/>
            <a:ext cx="238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Wetland/Upland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0ED561-4B19-4380-B1B7-1B2DEB4EFD85}"/>
              </a:ext>
            </a:extLst>
          </p:cNvPr>
          <p:cNvGrpSpPr/>
          <p:nvPr/>
        </p:nvGrpSpPr>
        <p:grpSpPr>
          <a:xfrm>
            <a:off x="8215422" y="2147260"/>
            <a:ext cx="1773311" cy="2609104"/>
            <a:chOff x="8215422" y="2147260"/>
            <a:chExt cx="1773311" cy="260910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E40F4B7-BEC2-4469-83A9-ED96B9C89637}"/>
                </a:ext>
              </a:extLst>
            </p:cNvPr>
            <p:cNvGrpSpPr/>
            <p:nvPr/>
          </p:nvGrpSpPr>
          <p:grpSpPr>
            <a:xfrm>
              <a:off x="8215422" y="2147260"/>
              <a:ext cx="1773311" cy="2609104"/>
              <a:chOff x="8834203" y="1715693"/>
              <a:chExt cx="2180989" cy="2953741"/>
            </a:xfrm>
          </p:grpSpPr>
          <p:pic>
            <p:nvPicPr>
              <p:cNvPr id="5" name="Graphic 4" descr="Fir tree outline">
                <a:extLst>
                  <a:ext uri="{FF2B5EF4-FFF2-40B4-BE49-F238E27FC236}">
                    <a16:creationId xmlns:a16="http://schemas.microsoft.com/office/drawing/2014/main" id="{D1978076-0853-4302-87D6-26EB86881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53315" y="32451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Fir tree outline">
                <a:extLst>
                  <a:ext uri="{FF2B5EF4-FFF2-40B4-BE49-F238E27FC236}">
                    <a16:creationId xmlns:a16="http://schemas.microsoft.com/office/drawing/2014/main" id="{12A06609-8C06-4A6B-9CB9-1D3D8AE54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00792" y="32451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aphic 25" descr="Fir tree outline">
                <a:extLst>
                  <a:ext uri="{FF2B5EF4-FFF2-40B4-BE49-F238E27FC236}">
                    <a16:creationId xmlns:a16="http://schemas.microsoft.com/office/drawing/2014/main" id="{5FC2BECC-0DF1-45A7-9CFA-9D403D3EF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97865" y="2280706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01B95DE-C358-44A1-A2B9-678259C96D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0515" y="2737906"/>
                <a:ext cx="391626" cy="5283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0822A5-05FF-4197-81B9-E522A4286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7426" y="2797910"/>
                <a:ext cx="374377" cy="5040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9334C60-088B-403A-821C-A6FC82C4E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4203" y="4151368"/>
                <a:ext cx="414730" cy="515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EDD902D-CB09-4C35-8EF9-D99483EA6F83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9310515" y="4159581"/>
                <a:ext cx="423389" cy="509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E2BAF93-ABBA-4997-85A8-0786BE52CC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15491" y="4133247"/>
                <a:ext cx="414730" cy="515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1A40509-0F45-42D4-9A79-EE8767821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1803" y="4141460"/>
                <a:ext cx="423389" cy="509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CDE41E-3103-4655-B949-375347BB36B6}"/>
                  </a:ext>
                </a:extLst>
              </p:cNvPr>
              <p:cNvSpPr txBox="1"/>
              <p:nvPr/>
            </p:nvSpPr>
            <p:spPr>
              <a:xfrm>
                <a:off x="9073660" y="1715693"/>
                <a:ext cx="1762807" cy="73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Landscape pixels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6E0590-967C-4E1E-9974-C96790A2A306}"/>
                  </a:ext>
                </a:extLst>
              </p:cNvPr>
              <p:cNvSpPr txBox="1"/>
              <p:nvPr/>
            </p:nvSpPr>
            <p:spPr>
              <a:xfrm rot="16200000">
                <a:off x="8649457" y="3516793"/>
                <a:ext cx="12838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Slope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CC606-6A54-41DF-A7D7-C33A6EA2ABA1}"/>
                  </a:ext>
                </a:extLst>
              </p:cNvPr>
              <p:cNvSpPr txBox="1"/>
              <p:nvPr/>
            </p:nvSpPr>
            <p:spPr>
              <a:xfrm rot="16200000">
                <a:off x="9890848" y="3503736"/>
                <a:ext cx="12838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TWI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0DDE7D7-F5C8-41D0-85A1-4B8F7A033B2D}"/>
                </a:ext>
              </a:extLst>
            </p:cNvPr>
            <p:cNvSpPr txBox="1"/>
            <p:nvPr/>
          </p:nvSpPr>
          <p:spPr>
            <a:xfrm rot="16200000">
              <a:off x="8551715" y="2849012"/>
              <a:ext cx="1105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Curve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EB17918-CF7F-4782-8075-AA02DD28EB60}"/>
              </a:ext>
            </a:extLst>
          </p:cNvPr>
          <p:cNvGrpSpPr/>
          <p:nvPr/>
        </p:nvGrpSpPr>
        <p:grpSpPr>
          <a:xfrm>
            <a:off x="10116870" y="2141845"/>
            <a:ext cx="1840733" cy="2599141"/>
            <a:chOff x="10116870" y="2141845"/>
            <a:chExt cx="1840733" cy="259914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801B36A-0E53-488F-8B0B-ED2EDF53CFBC}"/>
                </a:ext>
              </a:extLst>
            </p:cNvPr>
            <p:cNvGrpSpPr/>
            <p:nvPr/>
          </p:nvGrpSpPr>
          <p:grpSpPr>
            <a:xfrm>
              <a:off x="10116870" y="2141845"/>
              <a:ext cx="1840733" cy="2599141"/>
              <a:chOff x="8834203" y="1651880"/>
              <a:chExt cx="2180989" cy="3017554"/>
            </a:xfrm>
          </p:grpSpPr>
          <p:pic>
            <p:nvPicPr>
              <p:cNvPr id="53" name="Graphic 52" descr="Fir tree outline">
                <a:extLst>
                  <a:ext uri="{FF2B5EF4-FFF2-40B4-BE49-F238E27FC236}">
                    <a16:creationId xmlns:a16="http://schemas.microsoft.com/office/drawing/2014/main" id="{366BCE60-72B2-4E62-91A2-CA78EC972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53315" y="32451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4" name="Graphic 53" descr="Fir tree outline">
                <a:extLst>
                  <a:ext uri="{FF2B5EF4-FFF2-40B4-BE49-F238E27FC236}">
                    <a16:creationId xmlns:a16="http://schemas.microsoft.com/office/drawing/2014/main" id="{AB695DB9-8414-42F1-BF0B-63DA9A582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00792" y="32451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Graphic 54" descr="Fir tree outline">
                <a:extLst>
                  <a:ext uri="{FF2B5EF4-FFF2-40B4-BE49-F238E27FC236}">
                    <a16:creationId xmlns:a16="http://schemas.microsoft.com/office/drawing/2014/main" id="{6E2B93B5-7D06-4695-8239-2E95E22E9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97865" y="2280706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6FB089D-969C-4820-A873-1C4932FEDF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0515" y="2737906"/>
                <a:ext cx="391626" cy="5283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9FC930C-F5A8-4FDC-913A-8C56B4ED3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7426" y="2797910"/>
                <a:ext cx="374377" cy="5040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17D196C-8C26-4332-86BB-F652883901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4203" y="4151368"/>
                <a:ext cx="414730" cy="515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03B0B5D-76DF-4B87-925E-FCD80290000E}"/>
                  </a:ext>
                </a:extLst>
              </p:cNvPr>
              <p:cNvCxnSpPr>
                <a:cxnSpLocks/>
                <a:stCxn id="53" idx="2"/>
              </p:cNvCxnSpPr>
              <p:nvPr/>
            </p:nvCxnSpPr>
            <p:spPr>
              <a:xfrm>
                <a:off x="9310515" y="4159581"/>
                <a:ext cx="423389" cy="509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7FDE592-709C-44F0-89D9-C01A6CBD19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15491" y="4133247"/>
                <a:ext cx="414730" cy="515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1BA9DE7-5AA9-41C6-A9B7-74E30A468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1803" y="4141460"/>
                <a:ext cx="423389" cy="5098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DBFE91F-828C-4636-A79B-F0509BE3018D}"/>
                  </a:ext>
                </a:extLst>
              </p:cNvPr>
              <p:cNvSpPr txBox="1"/>
              <p:nvPr/>
            </p:nvSpPr>
            <p:spPr>
              <a:xfrm>
                <a:off x="9208414" y="1651880"/>
                <a:ext cx="1587253" cy="75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Landscape pixels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9BC18D9-9104-43AE-A1E1-802647688CBB}"/>
                  </a:ext>
                </a:extLst>
              </p:cNvPr>
              <p:cNvSpPr txBox="1"/>
              <p:nvPr/>
            </p:nvSpPr>
            <p:spPr>
              <a:xfrm rot="16200000">
                <a:off x="8649457" y="3491192"/>
                <a:ext cx="1283891" cy="32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Dep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34390F-C5D6-4031-B26C-0C699EBC18E5}"/>
                  </a:ext>
                </a:extLst>
              </p:cNvPr>
              <p:cNvSpPr txBox="1"/>
              <p:nvPr/>
            </p:nvSpPr>
            <p:spPr>
              <a:xfrm rot="16200000">
                <a:off x="9890848" y="3478135"/>
                <a:ext cx="1283891" cy="32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Curve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310E71-604B-4505-8C6A-723159E238E0}"/>
                </a:ext>
              </a:extLst>
            </p:cNvPr>
            <p:cNvSpPr txBox="1"/>
            <p:nvPr/>
          </p:nvSpPr>
          <p:spPr>
            <a:xfrm rot="16200000">
              <a:off x="10469196" y="2937592"/>
              <a:ext cx="1134089" cy="22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TWI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B11750C-EBFD-4139-A421-D51483B49AEB}"/>
              </a:ext>
            </a:extLst>
          </p:cNvPr>
          <p:cNvSpPr txBox="1"/>
          <p:nvPr/>
        </p:nvSpPr>
        <p:spPr>
          <a:xfrm>
            <a:off x="-57473" y="5192902"/>
            <a:ext cx="1562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Hoh Watershed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5530924-23D2-45FA-BDBC-6ECDEF2BA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96" y="3921415"/>
            <a:ext cx="834500" cy="12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7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0D61-F2C7-486F-A5B6-50B7A0E0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Wetland and their Carbon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E49AA-4629-4A02-BE43-041A84853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b="1" i="0" u="none" strike="noStrike" baseline="0" dirty="0"/>
              <a:t>Anoxic</a:t>
            </a:r>
            <a:r>
              <a:rPr lang="en-US" sz="2000" b="0" i="0" u="none" strike="noStrike" baseline="0" dirty="0"/>
              <a:t> conditions from water saturation </a:t>
            </a:r>
            <a:r>
              <a:rPr lang="en-US" sz="2000" b="1" i="0" u="none" strike="noStrike" baseline="0" dirty="0"/>
              <a:t>slow decomposition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i="0" u="none" strike="noStrike" baseline="0" dirty="0"/>
              <a:t>Wetlands store </a:t>
            </a:r>
            <a:r>
              <a:rPr lang="en-US" sz="2000" b="1" i="0" u="none" strike="noStrike" baseline="0" dirty="0"/>
              <a:t>20-30% of global soil carbon</a:t>
            </a:r>
            <a:r>
              <a:rPr lang="en-US" sz="2000" b="0" i="0" u="none" strike="noStrike" baseline="0" dirty="0"/>
              <a:t> despite occupying only </a:t>
            </a:r>
            <a:r>
              <a:rPr lang="en-US" sz="2000" b="1" i="0" u="none" strike="noStrike" baseline="0" dirty="0"/>
              <a:t>5-8% of the land surface</a:t>
            </a:r>
          </a:p>
          <a:p>
            <a:endParaRPr lang="en-US" sz="2000" b="1" i="0" u="none" strike="noStrike" baseline="0" dirty="0"/>
          </a:p>
        </p:txBody>
      </p:sp>
      <p:pic>
        <p:nvPicPr>
          <p:cNvPr id="12" name="Picture 11" descr="A picture containing tree, outdoor, wood, dirt&#10;&#10;Description automatically generated">
            <a:extLst>
              <a:ext uri="{FF2B5EF4-FFF2-40B4-BE49-F238E27FC236}">
                <a16:creationId xmlns:a16="http://schemas.microsoft.com/office/drawing/2014/main" id="{B55582C1-280F-4AC7-9AEB-CBA53E0F6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5"/>
          <a:stretch/>
        </p:blipFill>
        <p:spPr>
          <a:xfrm rot="5400000">
            <a:off x="-1111204" y="1111204"/>
            <a:ext cx="6858000" cy="4635591"/>
          </a:xfrm>
          <a:prstGeom prst="rect">
            <a:avLst/>
          </a:prstGeom>
          <a:effectLst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7AB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8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D307-25BA-4B05-9DCB-2DF1DB526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662" y="365125"/>
            <a:ext cx="9772137" cy="1325563"/>
          </a:xfrm>
        </p:spPr>
        <p:txBody>
          <a:bodyPr/>
          <a:lstStyle/>
          <a:p>
            <a:r>
              <a:rPr lang="en-US" dirty="0"/>
              <a:t>Background: Carbon Measurements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5BB292D-2D12-4149-8EB2-2FEC5A948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1477"/>
            <a:ext cx="10515600" cy="101548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Objective:</a:t>
            </a:r>
            <a:r>
              <a:rPr lang="en-US" dirty="0"/>
              <a:t> Apply these carbon stock measurements to the entire watershed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953343-FCBF-4DAD-A15D-2E257CB2CB17}"/>
              </a:ext>
            </a:extLst>
          </p:cNvPr>
          <p:cNvGrpSpPr/>
          <p:nvPr/>
        </p:nvGrpSpPr>
        <p:grpSpPr>
          <a:xfrm>
            <a:off x="451913" y="1717448"/>
            <a:ext cx="5754034" cy="3249227"/>
            <a:chOff x="6427434" y="-1"/>
            <a:chExt cx="5754034" cy="3249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862214-B544-4CF2-8BE4-C12D26FB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7434" y="-1"/>
              <a:ext cx="5754034" cy="324922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DDEB76-6524-4120-A3C8-C38D37F8B9D8}"/>
                </a:ext>
              </a:extLst>
            </p:cNvPr>
            <p:cNvSpPr/>
            <p:nvPr/>
          </p:nvSpPr>
          <p:spPr>
            <a:xfrm>
              <a:off x="8852763" y="677253"/>
              <a:ext cx="256225" cy="2566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02524B-92CD-48B6-BC69-03B9E1C7ED69}"/>
                </a:ext>
              </a:extLst>
            </p:cNvPr>
            <p:cNvSpPr/>
            <p:nvPr/>
          </p:nvSpPr>
          <p:spPr>
            <a:xfrm>
              <a:off x="10083315" y="647716"/>
              <a:ext cx="256225" cy="2566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C57C09-F251-4545-9F91-63B81703C0F2}"/>
                </a:ext>
              </a:extLst>
            </p:cNvPr>
            <p:cNvSpPr/>
            <p:nvPr/>
          </p:nvSpPr>
          <p:spPr>
            <a:xfrm>
              <a:off x="9359557" y="420614"/>
              <a:ext cx="256225" cy="2566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09A32C-3BEB-472D-A4CA-800106FCD277}"/>
                </a:ext>
              </a:extLst>
            </p:cNvPr>
            <p:cNvSpPr/>
            <p:nvPr/>
          </p:nvSpPr>
          <p:spPr>
            <a:xfrm>
              <a:off x="9748043" y="978522"/>
              <a:ext cx="256225" cy="2566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FFF5E7-9FD1-4A8A-897A-26C60110B6D1}"/>
                </a:ext>
              </a:extLst>
            </p:cNvPr>
            <p:cNvSpPr/>
            <p:nvPr/>
          </p:nvSpPr>
          <p:spPr>
            <a:xfrm>
              <a:off x="10207733" y="1066837"/>
              <a:ext cx="256225" cy="2566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8063C9-3649-4756-ADB1-6BB6FACA9316}"/>
                </a:ext>
              </a:extLst>
            </p:cNvPr>
            <p:cNvSpPr/>
            <p:nvPr/>
          </p:nvSpPr>
          <p:spPr>
            <a:xfrm>
              <a:off x="10846213" y="548934"/>
              <a:ext cx="256225" cy="2566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0F3C9B-6F22-4C68-A62B-EBBCE502122B}"/>
                </a:ext>
              </a:extLst>
            </p:cNvPr>
            <p:cNvSpPr/>
            <p:nvPr/>
          </p:nvSpPr>
          <p:spPr>
            <a:xfrm>
              <a:off x="10277767" y="972734"/>
              <a:ext cx="256225" cy="2566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D0C5116-A0CF-44FF-8F25-00D82CD3A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</a:blip>
            <a:srcRect b="8553"/>
            <a:stretch/>
          </p:blipFill>
          <p:spPr>
            <a:xfrm>
              <a:off x="6662658" y="0"/>
              <a:ext cx="5518810" cy="324922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CCAC6E-15A1-43A7-9392-BD21AC5A7613}"/>
              </a:ext>
            </a:extLst>
          </p:cNvPr>
          <p:cNvSpPr txBox="1"/>
          <p:nvPr/>
        </p:nvSpPr>
        <p:spPr>
          <a:xfrm>
            <a:off x="4437896" y="4135678"/>
            <a:ext cx="1562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Hoh River  Watershed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1EE08-9CA5-4C2D-979F-66A5BB69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736" y="4257123"/>
            <a:ext cx="426256" cy="61807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B434A3-A3F4-46E9-B0FD-44480D858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471" y="1565751"/>
            <a:ext cx="4800061" cy="3552620"/>
          </a:xfrm>
          <a:prstGeom prst="rect">
            <a:avLst/>
          </a:prstGeom>
        </p:spPr>
      </p:pic>
      <p:pic>
        <p:nvPicPr>
          <p:cNvPr id="17" name="Picture 16" descr="A picture containing outdoor, tree, person, nature&#10;&#10;Description automatically generated">
            <a:extLst>
              <a:ext uri="{FF2B5EF4-FFF2-40B4-BE49-F238E27FC236}">
                <a16:creationId xmlns:a16="http://schemas.microsoft.com/office/drawing/2014/main" id="{9C4873A8-9C4F-4B93-9D15-68ED9CB19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2899" y="269224"/>
            <a:ext cx="2153785" cy="1615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E2308-EBBB-4AB3-801C-5145A048BB6F}"/>
              </a:ext>
            </a:extLst>
          </p:cNvPr>
          <p:cNvSpPr txBox="1"/>
          <p:nvPr/>
        </p:nvSpPr>
        <p:spPr>
          <a:xfrm>
            <a:off x="1477637" y="31823"/>
            <a:ext cx="1527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Thomas Kakatsakis</a:t>
            </a:r>
          </a:p>
        </p:txBody>
      </p:sp>
    </p:spTree>
    <p:extLst>
      <p:ext uri="{BB962C8B-B14F-4D97-AF65-F5344CB8AC3E}">
        <p14:creationId xmlns:p14="http://schemas.microsoft.com/office/powerpoint/2010/main" val="125102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C5E6-3660-42A7-800C-1316FEA0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F2C61-E587-4AA5-A677-85F1EFF0D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76800" cy="4351338"/>
          </a:xfrm>
        </p:spPr>
        <p:txBody>
          <a:bodyPr/>
          <a:lstStyle/>
          <a:p>
            <a:r>
              <a:rPr lang="en-US" dirty="0"/>
              <a:t>Data sources</a:t>
            </a:r>
          </a:p>
          <a:p>
            <a:pPr lvl="1"/>
            <a:r>
              <a:rPr lang="en-US" dirty="0"/>
              <a:t>SRTM 1 </a:t>
            </a:r>
            <a:r>
              <a:rPr lang="en-US" dirty="0" err="1"/>
              <a:t>ArcSec</a:t>
            </a:r>
            <a:r>
              <a:rPr lang="en-US" dirty="0"/>
              <a:t> (~30m) DEM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OpenTopography</a:t>
            </a:r>
            <a:r>
              <a:rPr lang="en-US" dirty="0"/>
              <a:t> API to extract with bounds</a:t>
            </a:r>
          </a:p>
          <a:p>
            <a:pPr lvl="1"/>
            <a:r>
              <a:rPr lang="en-US" dirty="0"/>
              <a:t>Shapefile of Hoh Watershed from collaborator</a:t>
            </a:r>
          </a:p>
          <a:p>
            <a:r>
              <a:rPr lang="en-US" dirty="0"/>
              <a:t>Open Data with </a:t>
            </a:r>
            <a:r>
              <a:rPr lang="en-US" dirty="0" err="1"/>
              <a:t>rasterio</a:t>
            </a:r>
            <a:endParaRPr lang="en-US" dirty="0"/>
          </a:p>
          <a:p>
            <a:r>
              <a:rPr lang="en-US" dirty="0"/>
              <a:t>Reproject to EPSG:32610</a:t>
            </a:r>
          </a:p>
          <a:p>
            <a:r>
              <a:rPr lang="en-US" dirty="0"/>
              <a:t>Clip to Hoh Watershed shapefile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1E01D-A411-4A31-BFD7-E430CF72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41031"/>
            <a:ext cx="5211176" cy="21687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34BA65-9FF4-4D6E-BEDA-2797F8017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72" y="1991048"/>
            <a:ext cx="3367453" cy="191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3947A7-AF65-421C-82E1-931236A7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54" y="3909294"/>
            <a:ext cx="6446225" cy="28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3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A2E4-49D9-4FE8-8050-670C24B9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Generating Wetland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53D8-7EC3-4A1F-8224-6CC004399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some ArcGIS black magic</a:t>
            </a:r>
          </a:p>
          <a:p>
            <a:pPr lvl="1"/>
            <a:r>
              <a:rPr lang="en-US" dirty="0"/>
              <a:t>Makes topography metrics</a:t>
            </a:r>
          </a:p>
          <a:p>
            <a:pPr lvl="1"/>
            <a:r>
              <a:rPr lang="en-US" dirty="0"/>
              <a:t>Water flow routing</a:t>
            </a:r>
          </a:p>
          <a:p>
            <a:pPr lvl="1"/>
            <a:r>
              <a:rPr lang="en-US" dirty="0"/>
              <a:t>Random Forest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F3450-926B-4430-9ADD-9545C8FC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29" y="1816585"/>
            <a:ext cx="3714750" cy="552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289950-27F8-449E-9FBA-68ADDD0B7891}"/>
              </a:ext>
            </a:extLst>
          </p:cNvPr>
          <p:cNvSpPr txBox="1"/>
          <p:nvPr/>
        </p:nvSpPr>
        <p:spPr>
          <a:xfrm>
            <a:off x="5906429" y="2447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https://github.com/DanMillerM2/ForestedWetlands</a:t>
            </a:r>
          </a:p>
        </p:txBody>
      </p:sp>
      <p:pic>
        <p:nvPicPr>
          <p:cNvPr id="11" name="Graphic 10" descr="Cauldron outline">
            <a:extLst>
              <a:ext uri="{FF2B5EF4-FFF2-40B4-BE49-F238E27FC236}">
                <a16:creationId xmlns:a16="http://schemas.microsoft.com/office/drawing/2014/main" id="{16D77EA2-34F2-418C-A173-3EB975727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9229" y="1532725"/>
            <a:ext cx="914400" cy="914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270167A-817E-4B51-835A-CBCC89F9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631" y="2816457"/>
            <a:ext cx="7202738" cy="390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495B28-B383-4E2F-B924-919DF31C4F91}"/>
              </a:ext>
            </a:extLst>
          </p:cNvPr>
          <p:cNvSpPr txBox="1"/>
          <p:nvPr/>
        </p:nvSpPr>
        <p:spPr>
          <a:xfrm>
            <a:off x="3675004" y="3059668"/>
            <a:ext cx="44628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Wetland Intrinsic Probability = WIP</a:t>
            </a:r>
          </a:p>
        </p:txBody>
      </p:sp>
    </p:spTree>
    <p:extLst>
      <p:ext uri="{BB962C8B-B14F-4D97-AF65-F5344CB8AC3E}">
        <p14:creationId xmlns:p14="http://schemas.microsoft.com/office/powerpoint/2010/main" val="220640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A2E4-49D9-4FE8-8050-670C24B9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Back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53D8-7EC3-4A1F-8224-6CC004399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730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 more raster data layers</a:t>
            </a:r>
          </a:p>
          <a:p>
            <a:pPr lvl="1"/>
            <a:r>
              <a:rPr lang="en-US" dirty="0"/>
              <a:t>Topographic Wetness Index</a:t>
            </a:r>
          </a:p>
          <a:p>
            <a:pPr lvl="1"/>
            <a:r>
              <a:rPr lang="en-US" dirty="0"/>
              <a:t>Contributing Catchment Area </a:t>
            </a:r>
          </a:p>
          <a:p>
            <a:pPr lvl="1"/>
            <a:r>
              <a:rPr lang="en-US" dirty="0"/>
              <a:t>Slope</a:t>
            </a:r>
          </a:p>
          <a:p>
            <a:r>
              <a:rPr lang="en-US" dirty="0"/>
              <a:t>Import Carbon point data as </a:t>
            </a:r>
            <a:r>
              <a:rPr lang="en-US" dirty="0" err="1"/>
              <a:t>geodataframe</a:t>
            </a:r>
            <a:endParaRPr lang="en-US" dirty="0"/>
          </a:p>
          <a:p>
            <a:r>
              <a:rPr lang="en-US" dirty="0"/>
              <a:t>Sample each raster (WIP, TWI, </a:t>
            </a:r>
            <a:r>
              <a:rPr lang="en-US" dirty="0" err="1"/>
              <a:t>CatArea</a:t>
            </a:r>
            <a:r>
              <a:rPr lang="en-US" dirty="0"/>
              <a:t>, </a:t>
            </a:r>
            <a:r>
              <a:rPr lang="en-US" dirty="0" err="1"/>
              <a:t>Slp</a:t>
            </a:r>
            <a:r>
              <a:rPr lang="en-US" dirty="0"/>
              <a:t>) with </a:t>
            </a:r>
            <a:r>
              <a:rPr lang="en-US" dirty="0" err="1"/>
              <a:t>Rasterio</a:t>
            </a:r>
            <a:r>
              <a:rPr lang="en-US" dirty="0"/>
              <a:t> and attach to </a:t>
            </a:r>
            <a:r>
              <a:rPr lang="en-US" dirty="0" err="1"/>
              <a:t>geodataframe</a:t>
            </a:r>
            <a:endParaRPr lang="en-US" dirty="0"/>
          </a:p>
          <a:p>
            <a:r>
              <a:rPr lang="en-US" dirty="0"/>
              <a:t>Analyze with Multiple Linear Regression</a:t>
            </a:r>
          </a:p>
          <a:p>
            <a:r>
              <a:rPr lang="en-US" dirty="0"/>
              <a:t>Multiply coefficients by corresponding </a:t>
            </a:r>
            <a:r>
              <a:rPr lang="en-US" dirty="0" err="1"/>
              <a:t>rasters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ECCC0-7CF1-4F40-8DE8-F6D1D4E3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508" y="1885530"/>
            <a:ext cx="4315501" cy="31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AFC8793-156D-4A47-BB1F-4C69C0AF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018334"/>
            <a:ext cx="111728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30AA-1C91-4A8C-8E90-629BAE55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What?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42D75-6F7E-4A55-AE2D-464D5AD8069B}"/>
              </a:ext>
            </a:extLst>
          </p:cNvPr>
          <p:cNvSpPr txBox="1"/>
          <p:nvPr/>
        </p:nvSpPr>
        <p:spPr>
          <a:xfrm>
            <a:off x="1261946" y="6308209"/>
            <a:ext cx="10335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wip, </a:t>
            </a:r>
            <a:r>
              <a:rPr lang="it-IT" dirty="0">
                <a:highlight>
                  <a:srgbClr val="FFFF00"/>
                </a:highlight>
              </a:rPr>
              <a:t>catarea</a:t>
            </a:r>
            <a:r>
              <a:rPr lang="it-IT" dirty="0"/>
              <a:t>, twi, slp, intercept = [-5.6060e+00 </a:t>
            </a:r>
            <a:r>
              <a:rPr lang="it-IT" dirty="0">
                <a:highlight>
                  <a:srgbClr val="FFFF00"/>
                </a:highlight>
              </a:rPr>
              <a:t>-1.5000e-02  </a:t>
            </a:r>
            <a:r>
              <a:rPr lang="it-IT" dirty="0"/>
              <a:t>4.2390e+00  4.3230e+00 -2.2714e+01]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8AFFC-E97A-4F4A-97EE-51849C2B7F75}"/>
              </a:ext>
            </a:extLst>
          </p:cNvPr>
          <p:cNvSpPr txBox="1"/>
          <p:nvPr/>
        </p:nvSpPr>
        <p:spPr>
          <a:xfrm rot="16200000">
            <a:off x="9911614" y="3167389"/>
            <a:ext cx="157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KgC</a:t>
            </a:r>
            <a:r>
              <a:rPr lang="en-US" sz="2800" dirty="0"/>
              <a:t>/m</a:t>
            </a:r>
            <a:r>
              <a:rPr lang="en-US" sz="2800" baseline="30000" dirty="0"/>
              <a:t>2</a:t>
            </a:r>
            <a:r>
              <a:rPr lang="en-US" sz="2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133B6-45A4-4AA4-87AD-D8B4F6E2113B}"/>
              </a:ext>
            </a:extLst>
          </p:cNvPr>
          <p:cNvSpPr txBox="1"/>
          <p:nvPr/>
        </p:nvSpPr>
        <p:spPr>
          <a:xfrm>
            <a:off x="3158583" y="1230736"/>
            <a:ext cx="609414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Variables Sampled (WIP, </a:t>
            </a:r>
            <a:r>
              <a:rPr lang="en-US" dirty="0"/>
              <a:t>TWI, </a:t>
            </a:r>
            <a:r>
              <a:rPr lang="en-US" dirty="0" err="1"/>
              <a:t>CatArea</a:t>
            </a:r>
            <a:r>
              <a:rPr lang="en-US" dirty="0"/>
              <a:t>, </a:t>
            </a:r>
            <a:r>
              <a:rPr lang="en-US" dirty="0" err="1"/>
              <a:t>Slp</a:t>
            </a:r>
            <a:r>
              <a:rPr lang="en-US" dirty="0"/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9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622835B-8ACD-4960-85FD-D8E15A98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0782"/>
            <a:ext cx="109728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8A60F-691F-482C-A166-7A939923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80772-2F8E-4602-88E9-E23F1FCB0CA8}"/>
              </a:ext>
            </a:extLst>
          </p:cNvPr>
          <p:cNvSpPr txBox="1"/>
          <p:nvPr/>
        </p:nvSpPr>
        <p:spPr>
          <a:xfrm>
            <a:off x="3717323" y="1321356"/>
            <a:ext cx="44628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Variables with </a:t>
            </a:r>
            <a:r>
              <a:rPr lang="en-US" dirty="0" err="1"/>
              <a:t>vmin</a:t>
            </a:r>
            <a:r>
              <a:rPr lang="en-US" dirty="0"/>
              <a:t>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DBF71-5ACB-47F4-9830-DAA7EF8FBCAB}"/>
              </a:ext>
            </a:extLst>
          </p:cNvPr>
          <p:cNvSpPr txBox="1"/>
          <p:nvPr/>
        </p:nvSpPr>
        <p:spPr>
          <a:xfrm rot="16200000">
            <a:off x="10064014" y="3319789"/>
            <a:ext cx="157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KgC</a:t>
            </a:r>
            <a:r>
              <a:rPr lang="en-US" sz="2800" dirty="0"/>
              <a:t>/m</a:t>
            </a:r>
            <a:r>
              <a:rPr lang="en-US" sz="2800" baseline="30000" dirty="0"/>
              <a:t>2</a:t>
            </a:r>
            <a:r>
              <a:rPr lang="en-US" sz="2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3F66C-2322-49B5-BC0E-834E8B56C101}"/>
              </a:ext>
            </a:extLst>
          </p:cNvPr>
          <p:cNvSpPr txBox="1"/>
          <p:nvPr/>
        </p:nvSpPr>
        <p:spPr>
          <a:xfrm>
            <a:off x="3205547" y="6203763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np.nansum</a:t>
            </a:r>
            <a:r>
              <a:rPr lang="en-US" dirty="0"/>
              <a:t>(MLR[MLR&gt;0])  =  </a:t>
            </a:r>
            <a:r>
              <a:rPr lang="en-US" b="1" dirty="0"/>
              <a:t>1,050,141.1 </a:t>
            </a:r>
            <a:r>
              <a:rPr lang="en-US" b="1" dirty="0" err="1"/>
              <a:t>KgC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001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397</Words>
  <Application>Microsoft Office PowerPoint</Application>
  <PresentationFormat>Widescreen</PresentationFormat>
  <Paragraphs>77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Wetland Carbon Stocks Under Forest Canopy: GDA 599</vt:lpstr>
      <vt:lpstr>Background: Wetland Identification</vt:lpstr>
      <vt:lpstr>Wetland and their Carbon</vt:lpstr>
      <vt:lpstr>Background: Carbon Measurements</vt:lpstr>
      <vt:lpstr>Methods</vt:lpstr>
      <vt:lpstr>Methods – Generating Wetland Probability </vt:lpstr>
      <vt:lpstr>Methods – Back to Python</vt:lpstr>
      <vt:lpstr>Results – What?</vt:lpstr>
      <vt:lpstr>Results- Better?</vt:lpstr>
      <vt:lpstr>Results Even Better?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Wetland Carbon Stocks Under Forest Canopy: A Remote Sensing Approach</dc:title>
  <dc:creator>Anthony J Stewart</dc:creator>
  <cp:lastModifiedBy>Anthony J Stewart</cp:lastModifiedBy>
  <cp:revision>16</cp:revision>
  <dcterms:created xsi:type="dcterms:W3CDTF">2021-03-16T17:25:51Z</dcterms:created>
  <dcterms:modified xsi:type="dcterms:W3CDTF">2021-03-18T01:27:36Z</dcterms:modified>
</cp:coreProperties>
</file>